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7" r:id="rId2"/>
    <p:sldId id="263" r:id="rId3"/>
    <p:sldId id="264" r:id="rId4"/>
    <p:sldId id="265" r:id="rId5"/>
    <p:sldId id="261" r:id="rId6"/>
    <p:sldId id="267" r:id="rId7"/>
    <p:sldId id="262" r:id="rId8"/>
    <p:sldId id="269" r:id="rId9"/>
    <p:sldId id="271" r:id="rId10"/>
    <p:sldId id="273" r:id="rId11"/>
    <p:sldId id="272" r:id="rId12"/>
    <p:sldId id="275" r:id="rId13"/>
    <p:sldId id="277" r:id="rId14"/>
    <p:sldId id="279" r:id="rId15"/>
    <p:sldId id="278" r:id="rId16"/>
    <p:sldId id="281" r:id="rId17"/>
    <p:sldId id="285" r:id="rId18"/>
    <p:sldId id="286" r:id="rId19"/>
    <p:sldId id="284" r:id="rId20"/>
    <p:sldId id="283" r:id="rId21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CBE3BB"/>
    <a:srgbClr val="11FFFE"/>
    <a:srgbClr val="36ABFF"/>
    <a:srgbClr val="0D0A27"/>
    <a:srgbClr val="37ABFF"/>
    <a:srgbClr val="F1FEFE"/>
    <a:srgbClr val="85A0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45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2382" y="108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8B089FE-5646-9CF7-A0CD-D9371092F7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8ADF765-FF2C-6672-30DF-4E02B0FCB8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237D1-EB3E-42ED-8017-A3E0F540A544}" type="datetimeFigureOut">
              <a:rPr lang="pt-BR" smtClean="0"/>
              <a:t>16/10/2025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3EF68CF-250A-55FC-E1E4-D9C6F5A555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12F9274-313E-B987-AB97-907ACC11A2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93A92-22D6-4927-AF67-7D3B866A4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3338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E0544-B9E7-47A8-ABD7-B3CFDECA6595}" type="datetimeFigureOut">
              <a:rPr lang="pt-BR" smtClean="0"/>
              <a:t>16/10/2025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A01F6-44E6-448B-9319-3BC869F75E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810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30072-6D31-42F3-B5CC-185B6D0A6822}" type="datetime1">
              <a:rPr lang="pt-BR" smtClean="0"/>
              <a:t>16/10/2025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5406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6D1A7-EFFC-4966-822B-4C00AB2CB4F1}" type="datetime1">
              <a:rPr lang="pt-BR" smtClean="0"/>
              <a:t>16/10/2025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20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B7C60-0DA7-42D4-A820-E1D03EB49949}" type="datetime1">
              <a:rPr lang="pt-BR" smtClean="0"/>
              <a:t>16/10/2025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3176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5A0BC-388F-4CA7-BE51-03B9510F86C7}" type="datetime1">
              <a:rPr lang="pt-BR" smtClean="0"/>
              <a:t>16/10/2025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109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B0A53-1723-472B-8809-AF93A93C6B7D}" type="datetime1">
              <a:rPr lang="pt-BR" smtClean="0"/>
              <a:t>16/10/2025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98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3D0C2-0B29-4E63-8862-AEF7CD2FD74C}" type="datetime1">
              <a:rPr lang="pt-BR" smtClean="0"/>
              <a:t>16/10/2025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938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68ADD-7F35-4AEB-BEB1-AD3CCDF011CE}" type="datetime1">
              <a:rPr lang="pt-BR" smtClean="0"/>
              <a:t>16/10/2025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751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779A-9BC4-4AC0-8880-1B792DDACBDD}" type="datetime1">
              <a:rPr lang="pt-BR" smtClean="0"/>
              <a:t>16/10/2025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5468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5754-B528-45A3-9A7A-655123E17D0E}" type="datetime1">
              <a:rPr lang="pt-BR" smtClean="0"/>
              <a:t>16/10/2025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948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C77C-1A26-4515-863F-461CD234F563}" type="datetime1">
              <a:rPr lang="pt-BR" smtClean="0"/>
              <a:t>16/10/2025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915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D11F-A570-44DC-98A9-9E7070BCD645}" type="datetime1">
              <a:rPr lang="pt-BR" smtClean="0"/>
              <a:t>16/10/2025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SELETORES CSS PARA JEDIS - FELIPE AGUIAR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6099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CAA1B-DFB8-467D-A20E-1BF5C572C99B}" type="datetime1">
              <a:rPr lang="pt-BR" smtClean="0"/>
              <a:t>16/10/2025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SELETORES CSS PARA JEDIS - FELIPE AGUIAR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46D60-96CE-4402-8D7C-2F4B1C3826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92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openxmlformats.org/officeDocument/2006/relationships/hyperlink" Target="https://github.com/felipeAguiarCode/prompts-recipe-to-create-a-ebook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D423D32-54D3-441E-ADCD-FAABD94AD6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294" y="-96372"/>
            <a:ext cx="9748791" cy="13101657"/>
          </a:xfrm>
          <a:prstGeom prst="rect">
            <a:avLst/>
          </a:prstGeom>
        </p:spPr>
      </p:pic>
      <p:sp>
        <p:nvSpPr>
          <p:cNvPr id="20" name="subtitulo_componente">
            <a:extLst>
              <a:ext uri="{FF2B5EF4-FFF2-40B4-BE49-F238E27FC236}">
                <a16:creationId xmlns:a16="http://schemas.microsoft.com/office/drawing/2014/main" id="{6213440A-720E-478D-A21D-3295CEF0FB08}"/>
              </a:ext>
            </a:extLst>
          </p:cNvPr>
          <p:cNvSpPr txBox="1"/>
          <p:nvPr/>
        </p:nvSpPr>
        <p:spPr>
          <a:xfrm>
            <a:off x="136902" y="10043590"/>
            <a:ext cx="9100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dirty="0">
                <a:solidFill>
                  <a:schemeClr val="bg1"/>
                </a:solidFill>
                <a:latin typeface="+mj-lt"/>
              </a:rPr>
              <a:t>Aprenda as algumas das principais funções DAX usadas para análises de dados  no Power Bi, explicadas de forma simples e direta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BEAD514-D68F-4470-837B-F181DB789793}"/>
              </a:ext>
            </a:extLst>
          </p:cNvPr>
          <p:cNvSpPr txBox="1"/>
          <p:nvPr/>
        </p:nvSpPr>
        <p:spPr>
          <a:xfrm>
            <a:off x="1810934" y="5372491"/>
            <a:ext cx="6558207" cy="4508927"/>
          </a:xfrm>
          <a:prstGeom prst="rect">
            <a:avLst/>
          </a:prstGeom>
          <a:noFill/>
          <a:effectLst>
            <a:glow rad="1092200">
              <a:schemeClr val="accent1">
                <a:alpha val="28000"/>
              </a:schemeClr>
            </a:glow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8700" b="1" dirty="0">
                <a:ln>
                  <a:solidFill>
                    <a:srgbClr val="11FFFE"/>
                  </a:solidFill>
                </a:ln>
                <a:noFill/>
                <a:latin typeface="Impact" panose="020B0806030902050204" pitchFamily="34" charset="0"/>
              </a:rPr>
              <a:t>DAX</a:t>
            </a:r>
            <a:endParaRPr lang="pt-BR" sz="9600" dirty="0">
              <a:solidFill>
                <a:schemeClr val="bg1"/>
              </a:solidFill>
              <a:effectLst>
                <a:glow rad="342900">
                  <a:srgbClr val="37ABFF"/>
                </a:glow>
              </a:effectLst>
              <a:latin typeface="8BIT WONDER" panose="00000400000000000000" pitchFamily="2" charset="0"/>
            </a:endParaRPr>
          </a:p>
        </p:txBody>
      </p:sp>
      <p:sp>
        <p:nvSpPr>
          <p:cNvPr id="23" name="subtitulo">
            <a:extLst>
              <a:ext uri="{FF2B5EF4-FFF2-40B4-BE49-F238E27FC236}">
                <a16:creationId xmlns:a16="http://schemas.microsoft.com/office/drawing/2014/main" id="{1D516751-AEE3-4F81-8828-80F03F7C1962}"/>
              </a:ext>
            </a:extLst>
          </p:cNvPr>
          <p:cNvSpPr txBox="1"/>
          <p:nvPr/>
        </p:nvSpPr>
        <p:spPr>
          <a:xfrm>
            <a:off x="1567991" y="1385104"/>
            <a:ext cx="65582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200" dirty="0">
                <a:solidFill>
                  <a:schemeClr val="bg1"/>
                </a:solidFill>
                <a:latin typeface="Impact" panose="020B0806030902050204" pitchFamily="34" charset="0"/>
              </a:rPr>
              <a:t>Domine a Força das Funções</a:t>
            </a:r>
          </a:p>
        </p:txBody>
      </p:sp>
      <p:sp>
        <p:nvSpPr>
          <p:cNvPr id="25" name="rodape">
            <a:extLst>
              <a:ext uri="{FF2B5EF4-FFF2-40B4-BE49-F238E27FC236}">
                <a16:creationId xmlns:a16="http://schemas.microsoft.com/office/drawing/2014/main" id="{11A13DE4-13E7-49EA-8155-D7DD3BB1774D}"/>
              </a:ext>
            </a:extLst>
          </p:cNvPr>
          <p:cNvSpPr txBox="1"/>
          <p:nvPr/>
        </p:nvSpPr>
        <p:spPr>
          <a:xfrm>
            <a:off x="2498000" y="11716579"/>
            <a:ext cx="4378164" cy="769441"/>
          </a:xfrm>
          <a:prstGeom prst="rect">
            <a:avLst/>
          </a:prstGeom>
          <a:noFill/>
          <a:effectLst>
            <a:glow rad="228600">
              <a:schemeClr val="accent6">
                <a:lumMod val="60000"/>
                <a:lumOff val="40000"/>
                <a:alpha val="74000"/>
              </a:schemeClr>
            </a:glow>
            <a:outerShdw blurRad="50800" dist="50800" algn="ctr" rotWithShape="0">
              <a:schemeClr val="accent6">
                <a:lumMod val="50000"/>
              </a:schemeClr>
            </a:outerShd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pt-BR" sz="4400" cap="all" dirty="0">
                <a:solidFill>
                  <a:schemeClr val="bg1"/>
                </a:solidFill>
                <a:latin typeface="Impact" panose="020B0806030902050204" pitchFamily="34" charset="0"/>
              </a:rPr>
              <a:t>Risoaldo Almeida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A7726F40-997D-4172-885F-9EE4DC6F5C9F}"/>
              </a:ext>
            </a:extLst>
          </p:cNvPr>
          <p:cNvSpPr/>
          <p:nvPr/>
        </p:nvSpPr>
        <p:spPr>
          <a:xfrm>
            <a:off x="993624" y="9036492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0185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779783" y="3631771"/>
            <a:ext cx="7816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RELATED</a:t>
            </a:r>
            <a:r>
              <a:rPr lang="pt-BR" sz="2400" dirty="0"/>
              <a:t> traz valores de uma tabela relacionada, como um VLOOKUP no Excel. Veja o exemplo abaixo:</a:t>
            </a:r>
          </a:p>
          <a:p>
            <a:pPr algn="ctr"/>
            <a:br>
              <a:rPr lang="pt-BR" sz="2400" dirty="0"/>
            </a:br>
            <a:r>
              <a:rPr lang="pt-BR" sz="2400" dirty="0"/>
              <a:t>Para mostrar o nome do cliente dentro da tabela de vendas: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133274" y="754407"/>
            <a:ext cx="78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RELATED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68AAFF6A-760E-55AD-CF3D-CC5D88DC4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POWER BI – RISOALDO ALMEIDA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B63FA121-A564-460E-9CA1-4990FBE50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10</a:t>
            </a:fld>
            <a:endParaRPr lang="pt-BR"/>
          </a:p>
        </p:txBody>
      </p:sp>
      <p:pic>
        <p:nvPicPr>
          <p:cNvPr id="14" name="Picture 8" descr="Would you like to see new lightsaber variants in the future? | Fandom">
            <a:extLst>
              <a:ext uri="{FF2B5EF4-FFF2-40B4-BE49-F238E27FC236}">
                <a16:creationId xmlns:a16="http://schemas.microsoft.com/office/drawing/2014/main" id="{4FB6B5F6-D9AE-C542-98C4-5DA710DF7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839">
            <a:off x="3038474" y="971271"/>
            <a:ext cx="3524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6F0C63-B565-4351-BD1E-07EB4FE17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8679" y="4394057"/>
            <a:ext cx="11370590" cy="6886247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4E1D5DF-2E6F-47A7-B580-D8856E50D81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046" y="10724827"/>
            <a:ext cx="1397101" cy="1292394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17067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388320"/>
            <a:ext cx="7816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IGNORANDO FILTROS COMO UM MESTRE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11FFFE"/>
                  </a:solidFill>
                </a:ln>
                <a:noFill/>
                <a:latin typeface="Impact" panose="020B0806030902050204" pitchFamily="34" charset="0"/>
              </a:rPr>
              <a:t>05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DF64E93-9F72-3B13-FC04-1CF9FAD87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POWER BI – RISOALDO ALMEIDA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D0F6146A-7175-FD15-9D6E-9F3335CC0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566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ALL</a:t>
            </a:r>
            <a:r>
              <a:rPr lang="pt-BR" sz="2400" dirty="0"/>
              <a:t> remove filtros aplicados em uma ou mais colunas, ideal para cálculos de percentuais e totais gerais. Veja o exemplo a seguir:</a:t>
            </a:r>
          </a:p>
          <a:p>
            <a:pPr algn="just"/>
            <a:br>
              <a:rPr lang="pt-BR" sz="2400" dirty="0"/>
            </a:br>
            <a:r>
              <a:rPr lang="pt-BR" sz="2400" dirty="0"/>
              <a:t>Percentual de vendas de cada produto em relação ao total geral: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124473" y="670986"/>
            <a:ext cx="78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ALL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7492E912-C96D-66DF-60F4-0EC19ACDC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POWER BI – RISOALDO ALMEIDA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6A6DBD76-473B-80B1-4F20-86CD5BF35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12</a:t>
            </a:fld>
            <a:endParaRPr lang="pt-BR"/>
          </a:p>
        </p:txBody>
      </p:sp>
      <p:pic>
        <p:nvPicPr>
          <p:cNvPr id="13" name="Picture 8" descr="Would you like to see new lightsaber variants in the future? | Fandom">
            <a:extLst>
              <a:ext uri="{FF2B5EF4-FFF2-40B4-BE49-F238E27FC236}">
                <a16:creationId xmlns:a16="http://schemas.microsoft.com/office/drawing/2014/main" id="{3611B9B7-2B67-22C0-6363-85B87607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839">
            <a:off x="3038474" y="971271"/>
            <a:ext cx="3524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3B01B1F-1EFD-436E-BAD9-F638FB6AB52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046" y="10724827"/>
            <a:ext cx="1397101" cy="1292394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AFA3A47-58A6-4F01-ACC6-568971449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0169" y="4182068"/>
            <a:ext cx="10966615" cy="6747493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3006414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388320"/>
            <a:ext cx="7816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CRIANDO CONDIÇÕES INTELIGENTES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11FFFE"/>
                  </a:solidFill>
                </a:ln>
                <a:noFill/>
                <a:latin typeface="Impact" panose="020B0806030902050204" pitchFamily="34" charset="0"/>
              </a:rPr>
              <a:t>06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EB9DBB56-D673-BFF1-D219-8798ED46F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POWER BI – RISOALDO ALMEIDA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981968B5-ADB4-7523-F4E9-54DB02B75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7831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IF</a:t>
            </a:r>
            <a:r>
              <a:rPr lang="pt-BR" sz="2400" dirty="0"/>
              <a:t> e </a:t>
            </a:r>
            <a:r>
              <a:rPr lang="pt-BR" sz="2400" b="1" dirty="0"/>
              <a:t>SWITCH</a:t>
            </a:r>
            <a:r>
              <a:rPr lang="pt-BR" sz="2400" dirty="0"/>
              <a:t> funcionam como “SE” e “ESCOLHER” do Excel. Veja os exemplos a seguir:</a:t>
            </a:r>
          </a:p>
          <a:p>
            <a:pPr algn="ctr"/>
            <a:br>
              <a:rPr lang="pt-BR" sz="2400" dirty="0"/>
            </a:br>
            <a:r>
              <a:rPr lang="pt-BR" sz="2400" dirty="0"/>
              <a:t>Classificar o desempenho das vendas: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925787" y="683616"/>
            <a:ext cx="78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IF e SWITCH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2A3A121B-C21A-B258-DBB8-7B677BDC4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POWER BI – RISOALDO ALMEIDA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E6B5828F-4648-B570-E408-7CDFB1A4F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14</a:t>
            </a:fld>
            <a:endParaRPr lang="pt-BR"/>
          </a:p>
        </p:txBody>
      </p:sp>
      <p:pic>
        <p:nvPicPr>
          <p:cNvPr id="13" name="Picture 8" descr="Would you like to see new lightsaber variants in the future? | Fandom">
            <a:extLst>
              <a:ext uri="{FF2B5EF4-FFF2-40B4-BE49-F238E27FC236}">
                <a16:creationId xmlns:a16="http://schemas.microsoft.com/office/drawing/2014/main" id="{6F481612-03DE-6168-DCE6-194169C94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839">
            <a:off x="3038474" y="971271"/>
            <a:ext cx="3524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60D8C8-5329-4D47-9B7A-C0F9F7EBC0C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046" y="10724827"/>
            <a:ext cx="1397101" cy="1292394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15" name="texto_componente">
            <a:extLst>
              <a:ext uri="{FF2B5EF4-FFF2-40B4-BE49-F238E27FC236}">
                <a16:creationId xmlns:a16="http://schemas.microsoft.com/office/drawing/2014/main" id="{DF9DCFD3-C460-45F3-8390-FA521316A5B6}"/>
              </a:ext>
            </a:extLst>
          </p:cNvPr>
          <p:cNvSpPr txBox="1"/>
          <p:nvPr/>
        </p:nvSpPr>
        <p:spPr>
          <a:xfrm>
            <a:off x="2164673" y="6421511"/>
            <a:ext cx="5338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Ou com várias condições: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17C425A-B872-4EBF-B0EE-F3AC9DAD64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187" y="3322733"/>
            <a:ext cx="9601200" cy="5296277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872CCC9-344D-4E66-9DCE-70A38E8058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1629" y="6210379"/>
            <a:ext cx="10374085" cy="5296277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1027381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388320"/>
            <a:ext cx="7816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CONTANDO SEM REPETIR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11FFFE"/>
                  </a:solidFill>
                </a:ln>
                <a:noFill/>
                <a:latin typeface="Impact" panose="020B0806030902050204" pitchFamily="34" charset="0"/>
              </a:rPr>
              <a:t>07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15C797C3-6F1E-3AA4-4225-55DBA1A40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POWER BI – RISOALDO ALMEIDA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37204EBB-9793-B1C1-E210-A22022EFF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566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DISTINCTCOUNT</a:t>
            </a:r>
            <a:r>
              <a:rPr lang="pt-BR" sz="2400" dirty="0"/>
              <a:t> conta quantos valores únicos existem em uma coluna. Veja o exemplo abaixo: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Número de clientes distintos que compraram. Veja o exemplo: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133274" y="587770"/>
            <a:ext cx="78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DISTINCTCOUNT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BC0444D3-0EC5-B6BF-457E-594432B0A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POWER BI – RISOALDO ALMEIDA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9E86645D-D9EC-62F8-F1F2-F53A1EDE0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16</a:t>
            </a:fld>
            <a:endParaRPr lang="pt-BR"/>
          </a:p>
        </p:txBody>
      </p:sp>
      <p:pic>
        <p:nvPicPr>
          <p:cNvPr id="14" name="Picture 8" descr="Would you like to see new lightsaber variants in the future? | Fandom">
            <a:extLst>
              <a:ext uri="{FF2B5EF4-FFF2-40B4-BE49-F238E27FC236}">
                <a16:creationId xmlns:a16="http://schemas.microsoft.com/office/drawing/2014/main" id="{C2CFD140-F238-77DD-2472-97AB18333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839">
            <a:off x="3038474" y="971271"/>
            <a:ext cx="3524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2C71BF9-7FB4-410B-B01C-8D0522790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4195"/>
            <a:ext cx="9601200" cy="6539825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A6A4D86-233B-429E-A98F-8CB711948F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046" y="10724827"/>
            <a:ext cx="1397101" cy="1292394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11731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7193861"/>
            <a:ext cx="7816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DIVISÕES SEM ERROS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11FFFE"/>
                  </a:solidFill>
                </a:ln>
                <a:noFill/>
                <a:latin typeface="Impact" panose="020B0806030902050204" pitchFamily="34" charset="0"/>
              </a:rPr>
              <a:t>08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15C797C3-6F1E-3AA4-4225-55DBA1A40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POWER BI – RISOALDO ALMEIDA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37204EBB-9793-B1C1-E210-A22022EFF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6321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DIVIDE</a:t>
            </a:r>
            <a:r>
              <a:rPr lang="pt-BR" sz="2400" dirty="0"/>
              <a:t> faz divisões seguras, evitando erros quando o denominador é zero. Veja o exemplo abaixo:</a:t>
            </a:r>
          </a:p>
          <a:p>
            <a:pPr algn="just"/>
            <a:br>
              <a:rPr lang="pt-BR" sz="2400" dirty="0"/>
            </a:br>
            <a:r>
              <a:rPr lang="pt-BR" sz="2400" dirty="0"/>
              <a:t>Calcular o ticket médio (vendas por cliente):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133274" y="587770"/>
            <a:ext cx="78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DIVIDE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BC0444D3-0EC5-B6BF-457E-594432B0A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POWER BI – RISOALDO ALMEIDA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9E86645D-D9EC-62F8-F1F2-F53A1EDE0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18</a:t>
            </a:fld>
            <a:endParaRPr lang="pt-BR"/>
          </a:p>
        </p:txBody>
      </p:sp>
      <p:pic>
        <p:nvPicPr>
          <p:cNvPr id="14" name="Picture 8" descr="Would you like to see new lightsaber variants in the future? | Fandom">
            <a:extLst>
              <a:ext uri="{FF2B5EF4-FFF2-40B4-BE49-F238E27FC236}">
                <a16:creationId xmlns:a16="http://schemas.microsoft.com/office/drawing/2014/main" id="{C2CFD140-F238-77DD-2472-97AB18333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839">
            <a:off x="3038474" y="971271"/>
            <a:ext cx="3524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A6A4D86-233B-429E-A98F-8CB711948F4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046" y="10724827"/>
            <a:ext cx="1397101" cy="1292394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05AC82B-162D-400F-94A9-1C6BCABE4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172" y="3116344"/>
            <a:ext cx="9775371" cy="6568912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4216844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388320"/>
            <a:ext cx="7816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Impact" panose="020B0806030902050204" pitchFamily="34" charset="0"/>
              </a:rPr>
              <a:t>A</a:t>
            </a:r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GRADECIMENTOS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15C797C3-6F1E-3AA4-4225-55DBA1A40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POWER BI – RISOALDO ALMEIDA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37204EBB-9793-B1C1-E210-A22022EFF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0956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993213" y="4329418"/>
            <a:ext cx="7816645" cy="378565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DAX (Data </a:t>
            </a:r>
            <a:r>
              <a:rPr lang="pt-BR" sz="2400" b="1" dirty="0" err="1"/>
              <a:t>Analysis</a:t>
            </a:r>
            <a:r>
              <a:rPr lang="pt-BR" sz="2400" b="1" dirty="0"/>
              <a:t> </a:t>
            </a:r>
            <a:r>
              <a:rPr lang="pt-BR" sz="2400" b="1" dirty="0" err="1"/>
              <a:t>Expressions</a:t>
            </a:r>
            <a:r>
              <a:rPr lang="pt-BR" sz="2400" b="1" dirty="0"/>
              <a:t>)</a:t>
            </a:r>
            <a:r>
              <a:rPr lang="pt-BR" sz="2400" dirty="0"/>
              <a:t> é a linguagem essencial para criar cálculos e medidas no Power BI. Com o uso correto das funções DAX, é possível transformar dados brutos em informações poderosas, realizar análises dinâmicas e construir indicadores inteligentes. 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Neste e-book, exploraremos as principais funções DAX e mostraremos exemplos de códigos aplicados a cenários reais de negócio. Prepare-se para dominar a lógica por trás das métricas e elevar suas análises a um novo nível!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892277" y="569270"/>
            <a:ext cx="78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PRINCIPAIS FUNÇÕES DAX</a:t>
            </a:r>
          </a:p>
        </p:txBody>
      </p:sp>
      <p:sp>
        <p:nvSpPr>
          <p:cNvPr id="4" name="subtitulo_componente">
            <a:extLst>
              <a:ext uri="{FF2B5EF4-FFF2-40B4-BE49-F238E27FC236}">
                <a16:creationId xmlns:a16="http://schemas.microsoft.com/office/drawing/2014/main" id="{25CCF5E4-57B1-4237-190B-AC69C1A6536B}"/>
              </a:ext>
            </a:extLst>
          </p:cNvPr>
          <p:cNvSpPr txBox="1"/>
          <p:nvPr/>
        </p:nvSpPr>
        <p:spPr>
          <a:xfrm>
            <a:off x="993213" y="2675581"/>
            <a:ext cx="6418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+mj-lt"/>
              </a:rPr>
              <a:t>Simplificando as Principais Funções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D950483A-1B7C-BC8A-AFE0-E5A3B512F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POWER BI – RISOALDO ALMEIDA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1966F1B7-35CA-277C-5D23-E67A2444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2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108C1BB-432E-4E9E-A1B3-E26C54775C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046" y="10724827"/>
            <a:ext cx="1397101" cy="1292394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04000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Esse Ebook foi gerado por IA, e diagramado por humano.</a:t>
            </a:r>
          </a:p>
          <a:p>
            <a:pPr algn="just"/>
            <a:r>
              <a:rPr lang="pt-BR" sz="2400" dirty="0"/>
              <a:t>O passo a passo se encontra no meu </a:t>
            </a:r>
            <a:r>
              <a:rPr lang="pt-BR" sz="2400" dirty="0" err="1"/>
              <a:t>Github</a:t>
            </a:r>
            <a:r>
              <a:rPr lang="pt-BR" sz="4400" dirty="0"/>
              <a:t>.</a:t>
            </a:r>
          </a:p>
          <a:p>
            <a:pPr algn="just"/>
            <a:br>
              <a:rPr lang="pt-BR" sz="2400" dirty="0"/>
            </a:br>
            <a:r>
              <a:rPr lang="pt-BR" sz="2400" dirty="0"/>
              <a:t>Esse conteúdo foi gerado com fins didáticos de construção, não foi realizado uma validação cuidadosa humana no conteúdo e pode conter erros gerados por uma IA.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2269438" y="777781"/>
            <a:ext cx="8302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OBRIGADO POR LER ATÉ AQUI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4B80E3D0-EEFE-5ED5-3B8A-29C7805C8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POWER BI – RISOALDO ALMEIDA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5194B7CE-3343-6082-D5FE-370D98CA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20</a:t>
            </a:fld>
            <a:endParaRPr lang="pt-BR"/>
          </a:p>
        </p:txBody>
      </p:sp>
      <p:pic>
        <p:nvPicPr>
          <p:cNvPr id="14" name="Picture 8" descr="Would you like to see new lightsaber variants in the future? | Fandom">
            <a:extLst>
              <a:ext uri="{FF2B5EF4-FFF2-40B4-BE49-F238E27FC236}">
                <a16:creationId xmlns:a16="http://schemas.microsoft.com/office/drawing/2014/main" id="{7695C4A0-10A4-51FD-7FCE-43223D6F6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839">
            <a:off x="2874115" y="971271"/>
            <a:ext cx="3524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Would you like to see new lightsaber variants in the future? | Fandom">
            <a:extLst>
              <a:ext uri="{FF2B5EF4-FFF2-40B4-BE49-F238E27FC236}">
                <a16:creationId xmlns:a16="http://schemas.microsoft.com/office/drawing/2014/main" id="{4CCAA8B8-6479-A21B-B3AF-4D0014CE7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839">
            <a:off x="2874115" y="10006110"/>
            <a:ext cx="3524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00835EE-A170-C4AE-5EE7-9322E1BA6163}"/>
              </a:ext>
            </a:extLst>
          </p:cNvPr>
          <p:cNvSpPr/>
          <p:nvPr/>
        </p:nvSpPr>
        <p:spPr>
          <a:xfrm>
            <a:off x="870768" y="7097501"/>
            <a:ext cx="7562940" cy="646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hlinkClick r:id="rId4"/>
              </a:rPr>
              <a:t>https://github.com/risoaldoalmeida/ebook.ia</a:t>
            </a:r>
            <a:endParaRPr lang="pt-BR" b="1" dirty="0"/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1EF46656-CC8F-7EC9-456E-5D0A6CD02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953" y="5587726"/>
            <a:ext cx="1676570" cy="167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495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004859"/>
            <a:ext cx="78166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SOME COM INTELIGÊNCIA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11FFFE"/>
                  </a:solidFill>
                </a:ln>
                <a:noFill/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351BD98C-D072-63C9-21C3-E1219F48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POWER BI – RISOALDO ALMEIDA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200A01C-BA5B-3A36-1BF1-0562AE8A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851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65154" y="2348667"/>
            <a:ext cx="78166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 função </a:t>
            </a:r>
            <a:r>
              <a:rPr lang="pt-BR" sz="2400" b="1" dirty="0"/>
              <a:t>SUM </a:t>
            </a:r>
            <a:r>
              <a:rPr lang="pt-BR" sz="2400" dirty="0"/>
              <a:t>soma valores de uma coluna, enquanto </a:t>
            </a:r>
            <a:r>
              <a:rPr lang="pt-BR" sz="2400" b="1" dirty="0"/>
              <a:t>SUMX </a:t>
            </a:r>
            <a:r>
              <a:rPr lang="pt-BR" sz="2400" dirty="0"/>
              <a:t>permite somar valores calculados linha a linha. 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Veja o exemplo: 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Imagine que você queira somar as vendas de uma tabela chamada </a:t>
            </a:r>
            <a:r>
              <a:rPr lang="pt-BR" sz="2400" b="1" dirty="0"/>
              <a:t>Vendas</a:t>
            </a:r>
            <a:r>
              <a:rPr lang="pt-BR" sz="2400" dirty="0"/>
              <a:t>: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979255" y="628010"/>
            <a:ext cx="37942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SUM e SUMX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spaço Reservado para Rodapé 18">
            <a:extLst>
              <a:ext uri="{FF2B5EF4-FFF2-40B4-BE49-F238E27FC236}">
                <a16:creationId xmlns:a16="http://schemas.microsoft.com/office/drawing/2014/main" id="{106B9400-10F5-C4D9-5FB4-31020CF60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POWER BI – RISOALDO ALMEIDA</a:t>
            </a:r>
          </a:p>
        </p:txBody>
      </p:sp>
      <p:sp>
        <p:nvSpPr>
          <p:cNvPr id="20" name="Espaço Reservado para Número de Slide 19">
            <a:extLst>
              <a:ext uri="{FF2B5EF4-FFF2-40B4-BE49-F238E27FC236}">
                <a16:creationId xmlns:a16="http://schemas.microsoft.com/office/drawing/2014/main" id="{919B02F9-1256-559A-957D-87AA95AA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4</a:t>
            </a:fld>
            <a:endParaRPr lang="pt-BR"/>
          </a:p>
        </p:txBody>
      </p:sp>
      <p:pic>
        <p:nvPicPr>
          <p:cNvPr id="4104" name="Picture 8" descr="Would you like to see new lightsaber variants in the future? | Fandom">
            <a:extLst>
              <a:ext uri="{FF2B5EF4-FFF2-40B4-BE49-F238E27FC236}">
                <a16:creationId xmlns:a16="http://schemas.microsoft.com/office/drawing/2014/main" id="{A393F87C-445A-A984-0A42-8A48C42D1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839">
            <a:off x="3079406" y="550251"/>
            <a:ext cx="3524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3E0BD42-A3AC-46BC-821B-236914BC9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23" y="4399885"/>
            <a:ext cx="9601200" cy="3642233"/>
          </a:xfrm>
          <a:prstGeom prst="rect">
            <a:avLst/>
          </a:prstGeom>
          <a:effectLst>
            <a:glow rad="127000">
              <a:schemeClr val="tx1"/>
            </a:glow>
            <a:reflection endPos="0" dist="50800" dir="5400000" sy="-100000" algn="bl" rotWithShape="0"/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E54492E-42CC-4137-B1F7-860E03A8EA6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046" y="10724827"/>
            <a:ext cx="1397101" cy="1292394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17" name="texto_componente">
            <a:extLst>
              <a:ext uri="{FF2B5EF4-FFF2-40B4-BE49-F238E27FC236}">
                <a16:creationId xmlns:a16="http://schemas.microsoft.com/office/drawing/2014/main" id="{78518C31-35E3-48C5-AFD9-EDBFBBA6B791}"/>
              </a:ext>
            </a:extLst>
          </p:cNvPr>
          <p:cNvSpPr txBox="1"/>
          <p:nvPr/>
        </p:nvSpPr>
        <p:spPr>
          <a:xfrm>
            <a:off x="979255" y="7398237"/>
            <a:ext cx="7816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Agora, se quiser somar o valor total considerando desconto linha a linha: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65991AF-98F3-4F53-A738-1AE6808421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608" y="6939843"/>
            <a:ext cx="9996407" cy="5253925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796699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004859"/>
            <a:ext cx="78166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A FUNÇÃO MAIS PODEROSA DO DAX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11FFFE"/>
                  </a:solidFill>
                </a:ln>
                <a:noFill/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90E6D8A5-1A1A-B921-5118-21A6BD3F4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POWER BI – RISOALDO ALMEIDA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D097E9B-2BDA-D42C-D47C-437D8B79E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5</a:t>
            </a:fld>
            <a:endParaRPr lang="pt-BR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E57BFC6-56B7-46E2-A8B5-F6E35A4A5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60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CALCULATE</a:t>
            </a:r>
            <a:r>
              <a:rPr kumimoji="0" lang="pt-BR" altLang="pt-B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muda o contexto de filtro e recalcula uma expressão sob novas condições.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043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70768" y="2822078"/>
            <a:ext cx="78166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O </a:t>
            </a:r>
            <a:r>
              <a:rPr lang="pt-BR" sz="2400" b="1" dirty="0"/>
              <a:t>CALCULATE</a:t>
            </a:r>
            <a:r>
              <a:rPr lang="pt-BR" sz="2400" dirty="0"/>
              <a:t> muda o contexto de filtro e recalcula um expressão sob novas medidas. 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Veja a seguir:</a:t>
            </a:r>
          </a:p>
          <a:p>
            <a:pPr algn="just"/>
            <a:br>
              <a:rPr lang="pt-BR" sz="2400" dirty="0"/>
            </a:br>
            <a:r>
              <a:rPr lang="pt-BR" sz="2400" dirty="0"/>
              <a:t>Essa função é a base de praticamente todos os indicadores dinâmicos no Power BI. Veja o exemplo de total de vendas apenas para o ano de 2024: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986554" y="618766"/>
            <a:ext cx="3265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CALCULATE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D2798D93-ED72-CD33-880D-2C72AA1C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POWER BI – RISOALDO ALMEIDA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51B58DE0-4197-A9DA-3C15-1110405E5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6</a:t>
            </a:fld>
            <a:endParaRPr lang="pt-BR"/>
          </a:p>
        </p:txBody>
      </p:sp>
      <p:pic>
        <p:nvPicPr>
          <p:cNvPr id="13" name="Picture 8" descr="Would you like to see new lightsaber variants in the future? | Fandom">
            <a:extLst>
              <a:ext uri="{FF2B5EF4-FFF2-40B4-BE49-F238E27FC236}">
                <a16:creationId xmlns:a16="http://schemas.microsoft.com/office/drawing/2014/main" id="{A03BE2BD-1CCA-12BC-A40F-EE2A3201B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839">
            <a:off x="2874117" y="1018949"/>
            <a:ext cx="3524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69C21D6-CE7C-490A-94EB-AFE75017566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046" y="10724827"/>
            <a:ext cx="1397101" cy="1292394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C88B2F4-CA81-4860-9316-6BC4EC7ACC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821" y="4428914"/>
            <a:ext cx="10662834" cy="6991951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3385887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388320"/>
            <a:ext cx="7816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FILTRANDO COMO UM MESTRE JEDI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11FFFE"/>
                  </a:solidFill>
                </a:ln>
                <a:noFill/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ED5FF5DA-5CF2-1E22-3C5B-B6117E870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POWER BI – RISOALDO ALMEIDA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CFFF15F9-9106-7134-AA2D-FD2E7ED9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8851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">
            <a:extLst>
              <a:ext uri="{FF2B5EF4-FFF2-40B4-BE49-F238E27FC236}">
                <a16:creationId xmlns:a16="http://schemas.microsoft.com/office/drawing/2014/main" id="{5F8A268F-DF04-2C6F-1AF7-579F8D46FDD0}"/>
              </a:ext>
            </a:extLst>
          </p:cNvPr>
          <p:cNvSpPr txBox="1"/>
          <p:nvPr/>
        </p:nvSpPr>
        <p:spPr>
          <a:xfrm>
            <a:off x="892276" y="3398779"/>
            <a:ext cx="78166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FILTER</a:t>
            </a:r>
            <a:r>
              <a:rPr lang="pt-BR" sz="2400" dirty="0"/>
              <a:t> cria um conjunto de dados filtrado que pode ser usado dentro de outras funções, com CALCULATE ou SUMX. Confira o exemplo a seguir: 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Somar apenas as vendas acima de R$1.000: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26767187-6DF7-80A9-F3B9-FCD72DDF717D}"/>
              </a:ext>
            </a:extLst>
          </p:cNvPr>
          <p:cNvSpPr txBox="1"/>
          <p:nvPr/>
        </p:nvSpPr>
        <p:spPr>
          <a:xfrm>
            <a:off x="1124473" y="539656"/>
            <a:ext cx="78166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Impact" panose="020B0806030902050204" pitchFamily="34" charset="0"/>
              </a:rPr>
              <a:t>FILTER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3548456-7C95-80DE-D379-01E177977A3D}"/>
              </a:ext>
            </a:extLst>
          </p:cNvPr>
          <p:cNvSpPr/>
          <p:nvPr/>
        </p:nvSpPr>
        <p:spPr>
          <a:xfrm>
            <a:off x="651281" y="-216344"/>
            <a:ext cx="144000" cy="1512000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16565A60-9FB1-1F97-0762-8DE359BB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POWER BI – RISOALDO ALMEIDA</a:t>
            </a:r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30BC083C-9C5F-F316-D781-2502741E5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8</a:t>
            </a:fld>
            <a:endParaRPr lang="pt-BR"/>
          </a:p>
        </p:txBody>
      </p:sp>
      <p:pic>
        <p:nvPicPr>
          <p:cNvPr id="13" name="Picture 8" descr="Would you like to see new lightsaber variants in the future? | Fandom">
            <a:extLst>
              <a:ext uri="{FF2B5EF4-FFF2-40B4-BE49-F238E27FC236}">
                <a16:creationId xmlns:a16="http://schemas.microsoft.com/office/drawing/2014/main" id="{562CDC66-64EC-BBA5-302D-9A56F5620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839">
            <a:off x="3038474" y="971271"/>
            <a:ext cx="3524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E94077B-362A-4715-84F0-5C17F6F72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4601710"/>
            <a:ext cx="9601200" cy="6405709"/>
          </a:xfrm>
          <a:prstGeom prst="rect">
            <a:avLst/>
          </a:prstGeom>
          <a:effectLst>
            <a:glow rad="127000">
              <a:schemeClr val="tx1"/>
            </a:glo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DB601F5-7498-4934-B926-08E0B4994B9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046" y="10746598"/>
            <a:ext cx="1397101" cy="1292394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797347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B0E586-87BE-933D-F40E-E3BBA13856E0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93533FB0-D3C0-9791-4F72-0D1731465A20}"/>
              </a:ext>
            </a:extLst>
          </p:cNvPr>
          <p:cNvSpPr txBox="1"/>
          <p:nvPr/>
        </p:nvSpPr>
        <p:spPr>
          <a:xfrm>
            <a:off x="892277" y="6388320"/>
            <a:ext cx="7816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BUSCANDO DADOS DE OUTRAS TABELAS</a:t>
            </a:r>
          </a:p>
        </p:txBody>
      </p:sp>
      <p:sp>
        <p:nvSpPr>
          <p:cNvPr id="4" name="titulo_componente">
            <a:extLst>
              <a:ext uri="{FF2B5EF4-FFF2-40B4-BE49-F238E27FC236}">
                <a16:creationId xmlns:a16="http://schemas.microsoft.com/office/drawing/2014/main" id="{0E49EEBC-3AEF-FA23-4067-E0866590C14C}"/>
              </a:ext>
            </a:extLst>
          </p:cNvPr>
          <p:cNvSpPr txBox="1"/>
          <p:nvPr/>
        </p:nvSpPr>
        <p:spPr>
          <a:xfrm>
            <a:off x="807610" y="2133601"/>
            <a:ext cx="781664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ln>
                  <a:solidFill>
                    <a:srgbClr val="11FFFE"/>
                  </a:solidFill>
                </a:ln>
                <a:noFill/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80E993-76DA-56CE-427C-CE1D83BD30C1}"/>
              </a:ext>
            </a:extLst>
          </p:cNvPr>
          <p:cNvSpPr/>
          <p:nvPr/>
        </p:nvSpPr>
        <p:spPr>
          <a:xfrm>
            <a:off x="976944" y="8776129"/>
            <a:ext cx="7731978" cy="106262"/>
          </a:xfrm>
          <a:prstGeom prst="rect">
            <a:avLst/>
          </a:prstGeom>
          <a:gradFill flip="none" rotWithShape="1">
            <a:gsLst>
              <a:gs pos="0">
                <a:srgbClr val="11FFFE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36AB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5CF477FF-E9CE-427E-324B-E4F18DF07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POWER BI – RISOALDO ALMEIDA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A26FB245-ED35-8115-4128-B27CC5C39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46D60-96CE-4402-8D7C-2F4B1C38268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3765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5380</TotalTime>
  <Words>662</Words>
  <Application>Microsoft Office PowerPoint</Application>
  <PresentationFormat>Papel A3 (297 x 420 mm)</PresentationFormat>
  <Paragraphs>103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7" baseType="lpstr">
      <vt:lpstr>8BIT WONDER</vt:lpstr>
      <vt:lpstr>Arial</vt:lpstr>
      <vt:lpstr>Arial Unicode MS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Silva Aguiar</dc:creator>
  <cp:lastModifiedBy>Risoaldo Almeida</cp:lastModifiedBy>
  <cp:revision>50</cp:revision>
  <dcterms:created xsi:type="dcterms:W3CDTF">2023-06-15T14:34:16Z</dcterms:created>
  <dcterms:modified xsi:type="dcterms:W3CDTF">2025-10-17T00:38:51Z</dcterms:modified>
</cp:coreProperties>
</file>